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95" r:id="rId6"/>
    <p:sldId id="296" r:id="rId7"/>
    <p:sldId id="299" r:id="rId8"/>
    <p:sldId id="298" r:id="rId9"/>
    <p:sldId id="305" r:id="rId10"/>
    <p:sldId id="309" r:id="rId11"/>
    <p:sldId id="304" r:id="rId12"/>
    <p:sldId id="310" r:id="rId13"/>
    <p:sldId id="303" r:id="rId14"/>
    <p:sldId id="293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D92"/>
    <a:srgbClr val="FBFCFC"/>
    <a:srgbClr val="FFFFFF"/>
    <a:srgbClr val="F5F5F5"/>
    <a:srgbClr val="FBFBFB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48" autoAdjust="0"/>
    <p:restoredTop sz="94639" autoAdjust="0"/>
  </p:normalViewPr>
  <p:slideViewPr>
    <p:cSldViewPr snapToGrid="0">
      <p:cViewPr varScale="1">
        <p:scale>
          <a:sx n="48" d="100"/>
          <a:sy n="48" d="100"/>
        </p:scale>
        <p:origin x="192" y="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21/10/25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21/10/25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21/10/25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0699" y="758952"/>
            <a:ext cx="5959929" cy="2806369"/>
          </a:xfrm>
        </p:spPr>
        <p:txBody>
          <a:bodyPr>
            <a:noAutofit/>
          </a:bodyPr>
          <a:lstStyle/>
          <a:p>
            <a:pPr algn="ctr">
              <a:spcAft>
                <a:spcPts val="1118"/>
              </a:spcAft>
            </a:pPr>
            <a:r>
              <a:rPr lang="it-IT" sz="4000" b="1" dirty="0">
                <a:solidFill>
                  <a:srgbClr val="2E3D92"/>
                </a:solidFill>
                <a:effectLst/>
              </a:rPr>
              <a:t>Supporto psicologico al paziente bariatrico: </a:t>
            </a:r>
            <a:br>
              <a:rPr lang="it-IT" sz="4000" b="1" dirty="0">
                <a:solidFill>
                  <a:srgbClr val="2E3D92"/>
                </a:solidFill>
                <a:effectLst/>
              </a:rPr>
            </a:br>
            <a:r>
              <a:rPr lang="it-IT" sz="4000" b="1" dirty="0">
                <a:solidFill>
                  <a:srgbClr val="2E3D92"/>
                </a:solidFill>
                <a:effectLst/>
              </a:rPr>
              <a:t>come possono aiutarci le nuove tecnologie?</a:t>
            </a:r>
            <a:endParaRPr lang="it-IT" sz="4000" dirty="0">
              <a:solidFill>
                <a:srgbClr val="2E3D92"/>
              </a:solidFill>
              <a:effectLst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4114218"/>
            <a:ext cx="4800600" cy="1984830"/>
          </a:xfrm>
        </p:spPr>
        <p:txBody>
          <a:bodyPr>
            <a:normAutofit fontScale="62500" lnSpcReduction="200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Dott.ssa </a:t>
            </a:r>
            <a:r>
              <a:rPr lang="it-IT" sz="2800" b="1" dirty="0" err="1">
                <a:solidFill>
                  <a:srgbClr val="E79130"/>
                </a:solidFill>
              </a:rPr>
              <a:t>simonetta</a:t>
            </a:r>
            <a:r>
              <a:rPr lang="it-IT" sz="2800" b="1" dirty="0">
                <a:solidFill>
                  <a:srgbClr val="E79130"/>
                </a:solidFill>
              </a:rPr>
              <a:t> </a:t>
            </a:r>
            <a:r>
              <a:rPr lang="it-IT" sz="2800" b="1" dirty="0" err="1">
                <a:solidFill>
                  <a:srgbClr val="E79130"/>
                </a:solidFill>
              </a:rPr>
              <a:t>sarro</a:t>
            </a:r>
            <a:endParaRPr lang="it-IT" sz="2800" b="1" dirty="0">
              <a:solidFill>
                <a:srgbClr val="E79130"/>
              </a:solidFill>
            </a:endParaRPr>
          </a:p>
          <a:p>
            <a:r>
              <a:rPr lang="it-IT" sz="2800" b="1" dirty="0">
                <a:solidFill>
                  <a:srgbClr val="E79130"/>
                </a:solidFill>
              </a:rPr>
              <a:t>Psicologa psicoterapeuta</a:t>
            </a:r>
          </a:p>
          <a:p>
            <a:endParaRPr lang="it-IT" sz="2800" b="1" dirty="0">
              <a:solidFill>
                <a:srgbClr val="E79130"/>
              </a:solidFill>
            </a:endParaRPr>
          </a:p>
          <a:p>
            <a:r>
              <a:rPr lang="it-IT" sz="2800" b="1" dirty="0">
                <a:solidFill>
                  <a:srgbClr val="E79130"/>
                </a:solidFill>
              </a:rPr>
              <a:t>Clinica san </a:t>
            </a:r>
            <a:r>
              <a:rPr lang="it-IT" sz="2800" b="1" dirty="0" err="1">
                <a:solidFill>
                  <a:srgbClr val="E79130"/>
                </a:solidFill>
              </a:rPr>
              <a:t>gaudenzio</a:t>
            </a:r>
            <a:r>
              <a:rPr lang="it-IT" sz="2800" b="1" dirty="0">
                <a:solidFill>
                  <a:srgbClr val="E79130"/>
                </a:solidFill>
              </a:rPr>
              <a:t>, </a:t>
            </a:r>
            <a:r>
              <a:rPr lang="it-IT" sz="2800" b="1" dirty="0" err="1">
                <a:solidFill>
                  <a:srgbClr val="E79130"/>
                </a:solidFill>
              </a:rPr>
              <a:t>novara</a:t>
            </a:r>
            <a:endParaRPr lang="it-IT" sz="2800" b="1" dirty="0">
              <a:solidFill>
                <a:srgbClr val="E79130"/>
              </a:solidFill>
            </a:endParaRPr>
          </a:p>
          <a:p>
            <a:r>
              <a:rPr lang="it-IT" sz="2800" b="1" dirty="0">
                <a:solidFill>
                  <a:srgbClr val="E79130"/>
                </a:solidFill>
              </a:rPr>
              <a:t>Policlinico di </a:t>
            </a:r>
            <a:r>
              <a:rPr lang="it-IT" sz="2800" b="1" dirty="0" err="1">
                <a:solidFill>
                  <a:srgbClr val="E79130"/>
                </a:solidFill>
              </a:rPr>
              <a:t>monza</a:t>
            </a:r>
            <a:endParaRPr lang="it-IT" sz="2800" b="1" dirty="0">
              <a:solidFill>
                <a:srgbClr val="E79130"/>
              </a:solidFill>
            </a:endParaRPr>
          </a:p>
          <a:p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100C6-492F-87BA-614D-43D00A43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9E80022-07DB-7E9D-E4C1-457C95BA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E84D02-35FD-C605-4EA8-517E20691FB7}"/>
              </a:ext>
            </a:extLst>
          </p:cNvPr>
          <p:cNvSpPr txBox="1"/>
          <p:nvPr/>
        </p:nvSpPr>
        <p:spPr>
          <a:xfrm>
            <a:off x="538842" y="2122714"/>
            <a:ext cx="10058400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  <a:buNone/>
            </a:pPr>
            <a:r>
              <a:rPr lang="it-IT" sz="2000" dirty="0">
                <a:solidFill>
                  <a:srgbClr val="000000"/>
                </a:solidFill>
                <a:effectLst/>
              </a:rPr>
              <a:t>In conclusione, le nuove tecnologie non sostituiscono, ma potenziano il supporto psicologico.</a:t>
            </a:r>
          </a:p>
          <a:p>
            <a:pPr algn="just">
              <a:spcAft>
                <a:spcPts val="900"/>
              </a:spcAft>
              <a:buNone/>
            </a:pPr>
            <a:br>
              <a:rPr lang="it-IT" sz="2000" dirty="0">
                <a:solidFill>
                  <a:srgbClr val="000000"/>
                </a:solidFill>
                <a:effectLst/>
              </a:rPr>
            </a:br>
            <a:r>
              <a:rPr lang="it-IT" sz="2000" dirty="0">
                <a:solidFill>
                  <a:srgbClr val="000000"/>
                </a:solidFill>
                <a:effectLst/>
              </a:rPr>
              <a:t>Possono aumentare l’aderenza, favorire il monitoraggio continuo, e rendere il paziente più consapevole </a:t>
            </a:r>
            <a:r>
              <a:rPr lang="it-IT" sz="2000" dirty="0">
                <a:solidFill>
                  <a:srgbClr val="000000"/>
                </a:solidFill>
              </a:rPr>
              <a:t>del </a:t>
            </a:r>
            <a:r>
              <a:rPr lang="it-IT" sz="2000" dirty="0">
                <a:solidFill>
                  <a:srgbClr val="000000"/>
                </a:solidFill>
                <a:effectLst/>
              </a:rPr>
              <a:t>suo percorso.</a:t>
            </a:r>
          </a:p>
          <a:p>
            <a:pPr algn="just">
              <a:spcAft>
                <a:spcPts val="900"/>
              </a:spcAft>
              <a:buNone/>
            </a:pPr>
            <a:r>
              <a:rPr lang="it-IT" sz="2000" dirty="0">
                <a:solidFill>
                  <a:srgbClr val="000000"/>
                </a:solidFill>
                <a:effectLst/>
              </a:rPr>
              <a:t>Tuttavia, è fondamentale che l’uso della tecnologia sia guidato da equipe multidisciplinari competenti, che garantiscano un’integrazione armonica tra approccio clinico, relazionale e digitale.</a:t>
            </a:r>
          </a:p>
          <a:p>
            <a:pPr algn="just">
              <a:spcAft>
                <a:spcPts val="900"/>
              </a:spcAft>
            </a:pPr>
            <a:r>
              <a:rPr lang="it-IT" sz="2000" dirty="0">
                <a:solidFill>
                  <a:srgbClr val="000000"/>
                </a:solidFill>
                <a:effectLst/>
              </a:rPr>
              <a:t>Il nostro compito, come psicologi, è quello di accompagnare il paziente in questo cambiamento, senza dimenticare che dietro ogni dato, app o algoritmo, c’è sempre una persona, con la sua storia, i suoi bisogni e la sua complessità.</a:t>
            </a:r>
          </a:p>
        </p:txBody>
      </p:sp>
    </p:spTree>
    <p:extLst>
      <p:ext uri="{BB962C8B-B14F-4D97-AF65-F5344CB8AC3E}">
        <p14:creationId xmlns:p14="http://schemas.microsoft.com/office/powerpoint/2010/main" val="113651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706A7E-A420-36ED-0846-FCEDCC2F9663}"/>
              </a:ext>
            </a:extLst>
          </p:cNvPr>
          <p:cNvSpPr txBox="1"/>
          <p:nvPr/>
        </p:nvSpPr>
        <p:spPr>
          <a:xfrm>
            <a:off x="1097280" y="2383970"/>
            <a:ext cx="1005840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</a:pPr>
            <a:r>
              <a:rPr lang="it-IT" sz="2000" dirty="0">
                <a:solidFill>
                  <a:srgbClr val="000000"/>
                </a:solidFill>
                <a:effectLst/>
              </a:rPr>
              <a:t>L'intervento psicologico nel percorso bariatrico non è un semplice accessorio, ma una </a:t>
            </a:r>
            <a:r>
              <a:rPr lang="it-IT" sz="2000" b="1" dirty="0">
                <a:solidFill>
                  <a:srgbClr val="000000"/>
                </a:solidFill>
                <a:effectLst/>
              </a:rPr>
              <a:t>parte strutturale</a:t>
            </a:r>
            <a:r>
              <a:rPr lang="it-IT" sz="2000" dirty="0">
                <a:solidFill>
                  <a:srgbClr val="000000"/>
                </a:solidFill>
                <a:effectLst/>
              </a:rPr>
              <a:t> e imprescindibile del processo, sia nella fase preoperatoria che in quella postoperatoria.</a:t>
            </a:r>
          </a:p>
          <a:p>
            <a:pPr algn="just">
              <a:spcAft>
                <a:spcPts val="900"/>
              </a:spcAft>
            </a:pPr>
            <a:br>
              <a:rPr lang="it-IT" sz="2000" dirty="0">
                <a:solidFill>
                  <a:srgbClr val="000000"/>
                </a:solidFill>
                <a:effectLst/>
              </a:rPr>
            </a:br>
            <a:r>
              <a:rPr lang="it-IT" sz="2000" dirty="0">
                <a:solidFill>
                  <a:srgbClr val="000000"/>
                </a:solidFill>
                <a:effectLst/>
              </a:rPr>
              <a:t>Oggi, l’evoluzione tecnologica ci offre strumenti innovativi per </a:t>
            </a:r>
            <a:r>
              <a:rPr lang="it-IT" sz="2000" b="1" dirty="0">
                <a:solidFill>
                  <a:srgbClr val="000000"/>
                </a:solidFill>
                <a:effectLst/>
              </a:rPr>
              <a:t>rendere questo supporto più accessibile, continuativo ed efficace.</a:t>
            </a:r>
            <a:endParaRPr lang="it-IT" sz="20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 descr="Un percorso multidisciplinare per curare l'obesità - GVM">
            <a:extLst>
              <a:ext uri="{FF2B5EF4-FFF2-40B4-BE49-F238E27FC236}">
                <a16:creationId xmlns:a16="http://schemas.microsoft.com/office/drawing/2014/main" id="{828489AD-6453-35E4-678B-0D309FB2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72" y="5987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8C1EB-6AC6-942A-B628-AF3F5EF91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CD0D328-8E50-6F92-8073-62E6AB4C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Ricordiamo che…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57F378-0A6A-6386-6550-2B473A6CFA28}"/>
              </a:ext>
            </a:extLst>
          </p:cNvPr>
          <p:cNvSpPr txBox="1"/>
          <p:nvPr/>
        </p:nvSpPr>
        <p:spPr>
          <a:xfrm>
            <a:off x="274864" y="2057400"/>
            <a:ext cx="11642271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  <a:buNone/>
            </a:pPr>
            <a:r>
              <a:rPr lang="it-IT" sz="2000" dirty="0">
                <a:solidFill>
                  <a:srgbClr val="000000"/>
                </a:solidFill>
                <a:effectLst/>
              </a:rPr>
              <a:t>Il paziente bariatrico vive un’esperienza complessa, che coinvolge: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effectLst/>
              </a:rPr>
              <a:t>Aspetti emotivi</a:t>
            </a:r>
            <a:r>
              <a:rPr lang="it-IT" sz="2000" dirty="0">
                <a:solidFill>
                  <a:srgbClr val="000000"/>
                </a:solidFill>
                <a:effectLst/>
              </a:rPr>
              <a:t>: ansia, vergogna, bassa autostima, paura del fallimento.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effectLst/>
              </a:rPr>
              <a:t>Aspetti relazionali</a:t>
            </a:r>
            <a:r>
              <a:rPr lang="it-IT" sz="2000" dirty="0">
                <a:solidFill>
                  <a:srgbClr val="000000"/>
                </a:solidFill>
                <a:effectLst/>
              </a:rPr>
              <a:t>: difficoltà sociali, isolamento, dipendenza dal giudizio altrui.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effectLst/>
              </a:rPr>
              <a:t>Aspetti comportamentali</a:t>
            </a:r>
            <a:r>
              <a:rPr lang="it-IT" sz="2000" dirty="0">
                <a:solidFill>
                  <a:srgbClr val="000000"/>
                </a:solidFill>
                <a:effectLst/>
              </a:rPr>
              <a:t>: alimentazione disfunzionale, scarsa regolazione emotiva, dipendenze crociate.</a:t>
            </a:r>
          </a:p>
          <a:p>
            <a:pPr algn="just">
              <a:spcAft>
                <a:spcPts val="900"/>
              </a:spcAft>
              <a:buNone/>
            </a:pPr>
            <a:r>
              <a:rPr lang="it-IT" sz="2000" dirty="0">
                <a:solidFill>
                  <a:srgbClr val="000000"/>
                </a:solidFill>
                <a:effectLst/>
              </a:rPr>
              <a:t>La chirurgia può intervenire sull’apparato gastrointestinale, ma </a:t>
            </a:r>
            <a:r>
              <a:rPr lang="it-IT" sz="2000" b="1" dirty="0">
                <a:solidFill>
                  <a:srgbClr val="000000"/>
                </a:solidFill>
                <a:effectLst/>
              </a:rPr>
              <a:t>non opera sui fattori psicologici</a:t>
            </a:r>
            <a:r>
              <a:rPr lang="it-IT" sz="2000" dirty="0">
                <a:solidFill>
                  <a:srgbClr val="000000"/>
                </a:solidFill>
                <a:effectLst/>
              </a:rPr>
              <a:t> che hanno contribuito all’insorgenza e al mantenimento dell’obesità.</a:t>
            </a:r>
          </a:p>
          <a:p>
            <a:pPr algn="just">
              <a:spcAft>
                <a:spcPts val="900"/>
              </a:spcAft>
            </a:pPr>
            <a:r>
              <a:rPr lang="it-IT" sz="2000" dirty="0">
                <a:solidFill>
                  <a:srgbClr val="000000"/>
                </a:solidFill>
                <a:effectLst/>
              </a:rPr>
              <a:t>Inoltre, dopo l’intervento, il paziente può attraversare una “fase di disorientamento” legata al rapido cambiamento corporeo, all’adattamento alimentare e alla ridefinizione dell’identità personale.</a:t>
            </a:r>
          </a:p>
        </p:txBody>
      </p:sp>
      <p:pic>
        <p:nvPicPr>
          <p:cNvPr id="5122" name="Picture 2" descr="Regolazione emozionale e benessere: il potere delle emozioni -">
            <a:extLst>
              <a:ext uri="{FF2B5EF4-FFF2-40B4-BE49-F238E27FC236}">
                <a16:creationId xmlns:a16="http://schemas.microsoft.com/office/drawing/2014/main" id="{42B67CA6-1840-452C-9B1D-952577B9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44" y="36083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4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55004-5FC8-8A7C-D527-94562D3D5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BA84F8B-9D63-17FE-F289-3FBAF4BA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nuove tecnologie come risorsa…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19F309-57B4-510C-D8C9-5E1968E9F9CB}"/>
              </a:ext>
            </a:extLst>
          </p:cNvPr>
          <p:cNvSpPr txBox="1"/>
          <p:nvPr/>
        </p:nvSpPr>
        <p:spPr>
          <a:xfrm>
            <a:off x="868680" y="1737360"/>
            <a:ext cx="10287000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  <a:buNone/>
            </a:pPr>
            <a:r>
              <a:rPr lang="it-IT" dirty="0">
                <a:solidFill>
                  <a:srgbClr val="000000"/>
                </a:solidFill>
                <a:effectLst/>
              </a:rPr>
              <a:t>Le nuove tecnologie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  <a:effectLst/>
              </a:rPr>
              <a:t>possono diventare un potente alleato del supporto psicologico, soprattutto in tre ambiti:</a:t>
            </a:r>
          </a:p>
          <a:p>
            <a:pPr marL="342900" indent="-342900" algn="just">
              <a:spcAft>
                <a:spcPts val="1193"/>
              </a:spcAft>
              <a:buAutoNum type="arabicPeriod"/>
            </a:pPr>
            <a:r>
              <a:rPr lang="it-IT" b="1" dirty="0">
                <a:solidFill>
                  <a:srgbClr val="000000"/>
                </a:solidFill>
                <a:effectLst/>
              </a:rPr>
              <a:t>TELEPSICOLOGIA E COUNSELING ONLINE</a:t>
            </a:r>
          </a:p>
          <a:p>
            <a:pPr algn="just">
              <a:spcAft>
                <a:spcPts val="1193"/>
              </a:spcAft>
            </a:pPr>
            <a:r>
              <a:rPr lang="it-IT" dirty="0">
                <a:solidFill>
                  <a:srgbClr val="000000"/>
                </a:solidFill>
              </a:rPr>
              <a:t>Favorisce la possibilità di continuità assistenziale di supporto terapeutico indipendentemente dalla possibilità di mobilità del paziente, dal luogo di residenza o dalle difficoltà logistiche.</a:t>
            </a:r>
            <a:endParaRPr lang="it-IT" dirty="0">
              <a:solidFill>
                <a:srgbClr val="000000"/>
              </a:solidFill>
              <a:effectLst/>
            </a:endParaRPr>
          </a:p>
          <a:p>
            <a:pPr algn="just">
              <a:spcAft>
                <a:spcPts val="1193"/>
              </a:spcAft>
              <a:buNone/>
            </a:pPr>
            <a:r>
              <a:rPr lang="it-IT" dirty="0">
                <a:solidFill>
                  <a:srgbClr val="000000"/>
                </a:solidFill>
                <a:effectLst/>
              </a:rPr>
              <a:t>2. </a:t>
            </a:r>
            <a:r>
              <a:rPr lang="it-IT" b="1" dirty="0">
                <a:solidFill>
                  <a:srgbClr val="000000"/>
                </a:solidFill>
                <a:effectLst/>
              </a:rPr>
              <a:t>APP PSICO-EDUCATIVE E MONITORAGGIO DEL COMPORTAMENTO</a:t>
            </a:r>
          </a:p>
          <a:p>
            <a:pPr algn="just">
              <a:spcAft>
                <a:spcPts val="900"/>
              </a:spcAft>
            </a:pPr>
            <a:r>
              <a:rPr lang="it-IT" dirty="0">
                <a:solidFill>
                  <a:srgbClr val="000000"/>
                </a:solidFill>
              </a:rPr>
              <a:t>Tramite l’uso di app, è possibile tenere traccia</a:t>
            </a:r>
            <a:r>
              <a:rPr lang="it-IT" dirty="0">
                <a:solidFill>
                  <a:srgbClr val="000000"/>
                </a:solidFill>
                <a:effectLst/>
              </a:rPr>
              <a:t> dell’alimentazione, l’umore o i livelli di fame emotiva (es app DIARIO TCC).</a:t>
            </a:r>
          </a:p>
          <a:p>
            <a:pPr algn="just">
              <a:spcAft>
                <a:spcPts val="900"/>
              </a:spcAft>
            </a:pPr>
            <a:r>
              <a:rPr lang="it-IT" dirty="0">
                <a:solidFill>
                  <a:srgbClr val="000000"/>
                </a:solidFill>
              </a:rPr>
              <a:t>E’ possibile anche avere promemoria </a:t>
            </a:r>
            <a:r>
              <a:rPr lang="it-IT" dirty="0">
                <a:solidFill>
                  <a:srgbClr val="000000"/>
                </a:solidFill>
                <a:effectLst/>
              </a:rPr>
              <a:t>per attività fisica, esercizi di mindfulness, tecniche di gestione dello stress.</a:t>
            </a:r>
          </a:p>
          <a:p>
            <a:pPr algn="just">
              <a:spcAft>
                <a:spcPts val="1193"/>
              </a:spcAft>
              <a:buNone/>
            </a:pPr>
            <a:r>
              <a:rPr lang="it-IT" dirty="0">
                <a:solidFill>
                  <a:srgbClr val="000000"/>
                </a:solidFill>
                <a:effectLst/>
              </a:rPr>
              <a:t>3. </a:t>
            </a:r>
            <a:r>
              <a:rPr lang="it-IT" b="1" dirty="0">
                <a:solidFill>
                  <a:srgbClr val="000000"/>
                </a:solidFill>
                <a:effectLst/>
              </a:rPr>
              <a:t>REALTÀ VIRTUALE E AMBIENTI IMMERSIVI</a:t>
            </a:r>
          </a:p>
          <a:p>
            <a:pPr algn="just">
              <a:spcAft>
                <a:spcPts val="900"/>
              </a:spcAft>
            </a:pPr>
            <a:r>
              <a:rPr lang="it-IT" dirty="0">
                <a:solidFill>
                  <a:srgbClr val="000000"/>
                </a:solidFill>
              </a:rPr>
              <a:t>Permette il </a:t>
            </a:r>
            <a:r>
              <a:rPr lang="it-IT" dirty="0">
                <a:solidFill>
                  <a:srgbClr val="000000"/>
                </a:solidFill>
                <a:effectLst/>
              </a:rPr>
              <a:t>trattamento dell’immagine corporea, dell’ansia sociale o dell’auto-percezione.</a:t>
            </a:r>
          </a:p>
        </p:txBody>
      </p:sp>
    </p:spTree>
    <p:extLst>
      <p:ext uri="{BB962C8B-B14F-4D97-AF65-F5344CB8AC3E}">
        <p14:creationId xmlns:p14="http://schemas.microsoft.com/office/powerpoint/2010/main" val="91625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CAA13-AC10-49E3-B461-66F32F96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D2E005D-7D79-3FB5-D51A-CA9B99B6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realtà virtuale…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CAB5FD-8174-8E0F-FDAF-49F319638CC0}"/>
              </a:ext>
            </a:extLst>
          </p:cNvPr>
          <p:cNvSpPr txBox="1"/>
          <p:nvPr/>
        </p:nvSpPr>
        <p:spPr>
          <a:xfrm>
            <a:off x="901337" y="1949632"/>
            <a:ext cx="104502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it-IT" sz="2000" dirty="0">
                <a:solidFill>
                  <a:srgbClr val="191C1F"/>
                </a:solidFill>
                <a:effectLst/>
              </a:rPr>
              <a:t>La realtà virtuale è una tecnologia innovativa che sta rivoluzionando il panorama della medicina e della psicologia, aprendo nuove possibilità di intervento anche nel campo dei disturbi alimentari</a:t>
            </a:r>
            <a:r>
              <a:rPr lang="it-IT" sz="2000" dirty="0">
                <a:solidFill>
                  <a:srgbClr val="191C1F"/>
                </a:solidFill>
              </a:rPr>
              <a:t>; la sua applicazione in questo campo, permette </a:t>
            </a:r>
            <a:r>
              <a:rPr lang="it-IT" sz="2000" dirty="0">
                <a:solidFill>
                  <a:srgbClr val="191C1F"/>
                </a:solidFill>
                <a:effectLst/>
              </a:rPr>
              <a:t>di intervenire su un aspetto centrale della malattia:  </a:t>
            </a:r>
            <a:r>
              <a:rPr lang="it-IT" sz="2000" b="1" dirty="0">
                <a:solidFill>
                  <a:srgbClr val="191C1F"/>
                </a:solidFill>
                <a:effectLst/>
              </a:rPr>
              <a:t>l’alterazione dell’immagine corporea</a:t>
            </a:r>
            <a:r>
              <a:rPr lang="it-IT" sz="2000" dirty="0">
                <a:solidFill>
                  <a:srgbClr val="191C1F"/>
                </a:solidFill>
                <a:effectLst/>
              </a:rPr>
              <a:t>, una componente determinante nello sviluppo e nel mantenimento dei disturbi alimentari.</a:t>
            </a:r>
          </a:p>
          <a:p>
            <a:pPr algn="just">
              <a:spcAft>
                <a:spcPts val="1200"/>
              </a:spcAft>
              <a:buNone/>
            </a:pPr>
            <a:endParaRPr lang="it-IT" sz="2000" dirty="0">
              <a:solidFill>
                <a:srgbClr val="191C1F"/>
              </a:solidFill>
            </a:endParaRPr>
          </a:p>
          <a:p>
            <a:pPr algn="just">
              <a:spcAft>
                <a:spcPts val="1200"/>
              </a:spcAft>
              <a:buNone/>
            </a:pPr>
            <a:r>
              <a:rPr lang="it-IT" sz="2000" dirty="0">
                <a:solidFill>
                  <a:srgbClr val="191C1F"/>
                </a:solidFill>
                <a:effectLst/>
              </a:rPr>
              <a:t>L’</a:t>
            </a:r>
            <a:r>
              <a:rPr lang="it-IT" sz="2000" b="1" dirty="0">
                <a:solidFill>
                  <a:srgbClr val="191C1F"/>
                </a:solidFill>
                <a:effectLst/>
              </a:rPr>
              <a:t>immagine corporea</a:t>
            </a:r>
            <a:r>
              <a:rPr lang="it-IT" sz="2000" dirty="0">
                <a:solidFill>
                  <a:srgbClr val="191C1F"/>
                </a:solidFill>
                <a:effectLst/>
              </a:rPr>
              <a:t> non riguarda solo l’aspetto esteriore e strettamente fisico, ma include anche come una persona percepisce il proprio corpo, cosa pensa e cosa prova in relazione ad esso.</a:t>
            </a:r>
          </a:p>
          <a:p>
            <a:pPr algn="just">
              <a:buNone/>
            </a:pPr>
            <a:r>
              <a:rPr lang="it-IT" sz="2000" dirty="0">
                <a:solidFill>
                  <a:srgbClr val="191C1F"/>
                </a:solidFill>
                <a:effectLst/>
              </a:rPr>
              <a:t>Nei disturbi alimentari, questa dimensione è spesso profondamente alterata: alcune persone vedono il proprio corpo più grande o più piccolo di quanto sia realmente, altre invece provano un’insoddisfazione così intensa da compromettere il benessere e la qualità della vita.</a:t>
            </a:r>
          </a:p>
          <a:p>
            <a:pPr>
              <a:spcAft>
                <a:spcPts val="1200"/>
              </a:spcAft>
              <a:buNone/>
            </a:pPr>
            <a:endParaRPr lang="it-IT" sz="2000" dirty="0">
              <a:solidFill>
                <a:srgbClr val="191C1F"/>
              </a:solidFill>
              <a:effectLst/>
            </a:endParaRPr>
          </a:p>
        </p:txBody>
      </p:sp>
      <p:pic>
        <p:nvPicPr>
          <p:cNvPr id="1026" name="Picture 2" descr="Realtà virtuale: cos'è e quali sono le sue applicazioni in psicoterapia?">
            <a:extLst>
              <a:ext uri="{FF2B5EF4-FFF2-40B4-BE49-F238E27FC236}">
                <a16:creationId xmlns:a16="http://schemas.microsoft.com/office/drawing/2014/main" id="{C552897D-327F-7B11-6FCD-94B9AC83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43" y="-35769"/>
            <a:ext cx="3886200" cy="19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7A8F-7110-7257-5FCE-7E1F7BB18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118E959-A0FD-9900-95D8-50CB499C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realtà virtuale…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611D70-9B06-48F4-DADF-2A7CBE9A95A3}"/>
              </a:ext>
            </a:extLst>
          </p:cNvPr>
          <p:cNvSpPr txBox="1"/>
          <p:nvPr/>
        </p:nvSpPr>
        <p:spPr>
          <a:xfrm>
            <a:off x="1097280" y="2302329"/>
            <a:ext cx="10430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it-IT" sz="2000" dirty="0">
                <a:solidFill>
                  <a:srgbClr val="191C1F"/>
                </a:solidFill>
                <a:effectLst/>
              </a:rPr>
              <a:t>La realtà virtuale mostra la sua evoluzione anche nel superamento di tecniche tradizionali, come l’esposizione guidata allo specchio.</a:t>
            </a:r>
          </a:p>
          <a:p>
            <a:pPr algn="just">
              <a:spcAft>
                <a:spcPts val="1200"/>
              </a:spcAft>
              <a:buNone/>
            </a:pPr>
            <a:r>
              <a:rPr lang="it-IT" sz="2000" dirty="0">
                <a:solidFill>
                  <a:srgbClr val="191C1F"/>
                </a:solidFill>
              </a:rPr>
              <a:t>Lo </a:t>
            </a:r>
            <a:r>
              <a:rPr lang="it-IT" sz="2000" b="1" dirty="0">
                <a:solidFill>
                  <a:srgbClr val="191C1F"/>
                </a:solidFill>
              </a:rPr>
              <a:t>specchio</a:t>
            </a:r>
            <a:r>
              <a:rPr lang="it-IT" sz="2000" dirty="0">
                <a:solidFill>
                  <a:srgbClr val="191C1F"/>
                </a:solidFill>
              </a:rPr>
              <a:t> provoca un vissuto di impotenza e immodificabilità che è fonte di ulteriore stress per il paziente.</a:t>
            </a:r>
            <a:endParaRPr lang="it-IT" sz="2000" dirty="0">
              <a:solidFill>
                <a:srgbClr val="191C1F"/>
              </a:solidFill>
              <a:effectLst/>
            </a:endParaRPr>
          </a:p>
          <a:p>
            <a:pPr algn="just">
              <a:spcAft>
                <a:spcPts val="1200"/>
              </a:spcAft>
              <a:buNone/>
            </a:pPr>
            <a:r>
              <a:rPr lang="it-IT" sz="2000" dirty="0">
                <a:solidFill>
                  <a:srgbClr val="191C1F"/>
                </a:solidFill>
                <a:effectLst/>
              </a:rPr>
              <a:t>La </a:t>
            </a:r>
            <a:r>
              <a:rPr lang="it-IT" sz="2000" b="1" dirty="0">
                <a:solidFill>
                  <a:srgbClr val="191C1F"/>
                </a:solidFill>
                <a:effectLst/>
              </a:rPr>
              <a:t>realtà virtuale</a:t>
            </a:r>
            <a:r>
              <a:rPr lang="it-IT" sz="2000" dirty="0">
                <a:solidFill>
                  <a:srgbClr val="191C1F"/>
                </a:solidFill>
                <a:effectLst/>
              </a:rPr>
              <a:t> permette di sentirsi attivi protagonisti in un ambiente tridimensionale e realistico, dove è possibile interagire con una rappresentazione personalizzata di sé stessi, cioè con il proprio "avatar"; la creazione di un AVATAR, permette la personalizzazione e la modulazione dell’intensità dell’esposizione, oltre che la manipolazione del modello corporeo.</a:t>
            </a:r>
          </a:p>
        </p:txBody>
      </p:sp>
      <p:pic>
        <p:nvPicPr>
          <p:cNvPr id="2050" name="Picture 2" descr="Realtà virtuale: cos'è e quali sono le sue applicazioni in psicoterapia?">
            <a:extLst>
              <a:ext uri="{FF2B5EF4-FFF2-40B4-BE49-F238E27FC236}">
                <a16:creationId xmlns:a16="http://schemas.microsoft.com/office/drawing/2014/main" id="{26D1AB27-BFAA-2724-BA0A-8D641856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25" y="0"/>
            <a:ext cx="3886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3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881D3-3BA5-0BE0-F6AD-013B9D5E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0886871-2DAC-F159-690B-F362EDA1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realtà virtuale…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FFB536-5E5A-A49B-3D1F-47A7E8C89F54}"/>
              </a:ext>
            </a:extLst>
          </p:cNvPr>
          <p:cNvSpPr txBox="1"/>
          <p:nvPr/>
        </p:nvSpPr>
        <p:spPr>
          <a:xfrm>
            <a:off x="1097280" y="2302329"/>
            <a:ext cx="10430691" cy="376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it-IT" sz="2000" dirty="0">
                <a:solidFill>
                  <a:srgbClr val="191C1F"/>
                </a:solidFill>
                <a:effectLst/>
              </a:rPr>
              <a:t>Essendo un ambiente apparentemente malleabile, viene percepito dal paziente come meno minaccioso rispetto all’esposizione diretta, </a:t>
            </a:r>
            <a:r>
              <a:rPr lang="it-IT" sz="2000" dirty="0">
                <a:solidFill>
                  <a:srgbClr val="191C1F"/>
                </a:solidFill>
              </a:rPr>
              <a:t> e ciò riduce </a:t>
            </a:r>
            <a:r>
              <a:rPr lang="it-IT" sz="2000" dirty="0">
                <a:solidFill>
                  <a:srgbClr val="191C1F"/>
                </a:solidFill>
                <a:effectLst/>
              </a:rPr>
              <a:t>il rischio di evitamento.</a:t>
            </a:r>
          </a:p>
          <a:p>
            <a:pPr algn="just"/>
            <a:r>
              <a:rPr lang="it-IT" sz="2000" dirty="0">
                <a:solidFill>
                  <a:srgbClr val="191C1F"/>
                </a:solidFill>
                <a:effectLst/>
              </a:rPr>
              <a:t>Questa sensazione di protezione permette di affrontare il disagio legato all’immagine corporea in modo progressivo e controllato, migliorando la tolleranza emotiva e promuovendo un coinvolgimento attivo nel processo terapeutico</a:t>
            </a:r>
            <a:r>
              <a:rPr lang="it-IT" sz="2000" dirty="0">
                <a:solidFill>
                  <a:srgbClr val="191C1F"/>
                </a:solidFill>
              </a:rPr>
              <a:t> e nell’analisi delle distorsioni percettive.</a:t>
            </a:r>
          </a:p>
          <a:p>
            <a:pPr algn="just"/>
            <a:endParaRPr lang="it-IT" sz="2000" dirty="0">
              <a:solidFill>
                <a:srgbClr val="191C1F"/>
              </a:solidFill>
            </a:endParaRPr>
          </a:p>
          <a:p>
            <a:pPr algn="just">
              <a:spcAft>
                <a:spcPts val="1275"/>
              </a:spcAft>
            </a:pPr>
            <a:r>
              <a:rPr lang="it-IT" sz="2000" dirty="0">
                <a:effectLst/>
              </a:rPr>
              <a:t>Uno studio del 2021 di Porras-Garcia et al.  ha evidenziato come la realtà virtuale, tramite la creazione di avatar tridimensionali, associata ad un trattamento psicoterapeutico, sia particolarmente efficace nel contrastare la paura di ingrassare e le distorsioni dell’immagine corporea.</a:t>
            </a:r>
          </a:p>
          <a:p>
            <a:endParaRPr lang="it-IT" dirty="0">
              <a:solidFill>
                <a:srgbClr val="191C1F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3074" name="Picture 2" descr="Realtà virtuale: cos'è e quali sono le sue applicazioni in psicoterapia?">
            <a:extLst>
              <a:ext uri="{FF2B5EF4-FFF2-40B4-BE49-F238E27FC236}">
                <a16:creationId xmlns:a16="http://schemas.microsoft.com/office/drawing/2014/main" id="{9D2EFD16-342B-BFC9-153B-B872FB3F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76" y="206829"/>
            <a:ext cx="3886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7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B9CCA-897F-9792-7FA7-D13BF181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337285B-80AC-CF9E-EEC4-711AAA0C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Vantaggio o svantaggio?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644176-4C9A-767A-6C2E-36733698ECC2}"/>
              </a:ext>
            </a:extLst>
          </p:cNvPr>
          <p:cNvSpPr txBox="1"/>
          <p:nvPr/>
        </p:nvSpPr>
        <p:spPr>
          <a:xfrm>
            <a:off x="1240971" y="2400300"/>
            <a:ext cx="9470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193"/>
              </a:spcAft>
              <a:buNone/>
            </a:pPr>
            <a:r>
              <a:rPr lang="it-IT" sz="2000" b="1" dirty="0">
                <a:solidFill>
                  <a:srgbClr val="000000"/>
                </a:solidFill>
                <a:effectLst/>
              </a:rPr>
              <a:t>Vantaggi</a:t>
            </a:r>
            <a:endParaRPr lang="it-IT" sz="2000" dirty="0">
              <a:solidFill>
                <a:srgbClr val="000000"/>
              </a:solidFill>
              <a:effectLst/>
            </a:endParaRP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</a:rPr>
              <a:t>Accessibilità e riduzione delle barriere.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</a:rPr>
              <a:t>Empowerment del paziente e maggiore engagement.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</a:rPr>
              <a:t>Personalizzazione dell’intervento.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91C1F"/>
                </a:solidFill>
                <a:effectLst/>
              </a:rPr>
              <a:t>Coinvolgimento emotivo, cognitivo, percettivo: grazie alla loro natura immersiva, </a:t>
            </a:r>
            <a:endParaRPr lang="it-IT" sz="2000" dirty="0">
              <a:solidFill>
                <a:srgbClr val="000000"/>
              </a:solidFill>
              <a:effectLst/>
            </a:endParaRP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</a:rPr>
              <a:t>Monitoraggio in tempo reale.</a:t>
            </a:r>
          </a:p>
        </p:txBody>
      </p:sp>
      <p:pic>
        <p:nvPicPr>
          <p:cNvPr id="6146" name="Picture 2" descr="VANTAGGI E SVANTAGGI DELL'ACQUISTO SU UN SITO E-COMMERCE | gossipgirl958">
            <a:extLst>
              <a:ext uri="{FF2B5EF4-FFF2-40B4-BE49-F238E27FC236}">
                <a16:creationId xmlns:a16="http://schemas.microsoft.com/office/drawing/2014/main" id="{90B524EC-4EDE-25CB-409F-5F37F1940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138024" y="1041989"/>
            <a:ext cx="2668494" cy="23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E2DF9-CB32-8C88-DE16-02965E755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9B2493-E464-19A4-6119-04D02666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Vantaggio o svantaggio?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D03508-6734-6D81-3075-AC8EB50DC98C}"/>
              </a:ext>
            </a:extLst>
          </p:cNvPr>
          <p:cNvSpPr txBox="1"/>
          <p:nvPr/>
        </p:nvSpPr>
        <p:spPr>
          <a:xfrm>
            <a:off x="1097280" y="2440268"/>
            <a:ext cx="9470572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193"/>
              </a:spcAft>
              <a:buNone/>
            </a:pPr>
            <a:r>
              <a:rPr lang="it-IT" sz="2000" b="1" dirty="0">
                <a:solidFill>
                  <a:srgbClr val="000000"/>
                </a:solidFill>
                <a:effectLst/>
              </a:rPr>
              <a:t>Criticità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</a:rPr>
              <a:t>Non tutti i pazienti hanno dimestichezza con la tecnologia.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</a:rPr>
              <a:t>Rischio di </a:t>
            </a:r>
            <a:r>
              <a:rPr lang="it-IT" sz="2000" dirty="0" err="1">
                <a:solidFill>
                  <a:srgbClr val="000000"/>
                </a:solidFill>
                <a:effectLst/>
              </a:rPr>
              <a:t>ipersemplificare</a:t>
            </a:r>
            <a:r>
              <a:rPr lang="it-IT" sz="2000" dirty="0">
                <a:solidFill>
                  <a:srgbClr val="000000"/>
                </a:solidFill>
                <a:effectLst/>
              </a:rPr>
              <a:t> il supporto psicologico.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</a:rPr>
              <a:t>La relazione terapeutica, elemento chiave, va preservata anche nel digitale.</a:t>
            </a:r>
          </a:p>
          <a:p>
            <a:pPr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</a:rPr>
              <a:t>Necessità di valutare la qualità scientifica degli strumenti digitali usati.</a:t>
            </a:r>
          </a:p>
        </p:txBody>
      </p:sp>
      <p:pic>
        <p:nvPicPr>
          <p:cNvPr id="7170" name="Picture 2" descr="VANTAGGI E SVANTAGGI DELL'ACQUISTO SU UN SITO E-COMMERCE | gossipgirl958">
            <a:extLst>
              <a:ext uri="{FF2B5EF4-FFF2-40B4-BE49-F238E27FC236}">
                <a16:creationId xmlns:a16="http://schemas.microsoft.com/office/drawing/2014/main" id="{D0B1D96E-8BDC-876B-E43A-5B10D2F2D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08894" y="445649"/>
            <a:ext cx="2994212" cy="25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065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131</TotalTime>
  <Words>852</Words>
  <Application>Microsoft Macintosh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Neue</vt:lpstr>
      <vt:lpstr>Wingdings</vt:lpstr>
      <vt:lpstr>RetrospectVTI</vt:lpstr>
      <vt:lpstr>Supporto psicologico al paziente bariatrico:  come possono aiutarci le nuove tecnologie?</vt:lpstr>
      <vt:lpstr> </vt:lpstr>
      <vt:lpstr>Ricordiamo che…</vt:lpstr>
      <vt:lpstr>Le nuove tecnologie come risorsa…</vt:lpstr>
      <vt:lpstr>La realtà virtuale…</vt:lpstr>
      <vt:lpstr>La realtà virtuale…</vt:lpstr>
      <vt:lpstr>La realtà virtuale…</vt:lpstr>
      <vt:lpstr>Vantaggio o svantaggio?</vt:lpstr>
      <vt:lpstr>Vantaggio o svantaggio?</vt:lpstr>
      <vt:lpstr>Conclusioni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simonetta sarro</cp:lastModifiedBy>
  <cp:revision>16</cp:revision>
  <dcterms:created xsi:type="dcterms:W3CDTF">2022-02-27T17:36:31Z</dcterms:created>
  <dcterms:modified xsi:type="dcterms:W3CDTF">2025-10-21T13:38:55Z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